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Crimson Text" pitchFamily="2" charset="0"/>
      <p:regular r:id="rId20"/>
      <p:bold r:id="rId21"/>
      <p:italic r:id="rId22"/>
      <p:boldItalic r:id="rId23"/>
    </p:embeddedFont>
    <p:embeddedFont>
      <p:font typeface="Josefin Sans" pitchFamily="2" charset="77"/>
      <p:regular r:id="rId24"/>
      <p:bold r:id="rId25"/>
    </p:embeddedFont>
    <p:embeddedFont>
      <p:font typeface="Lato" panose="020F0502020204030203" pitchFamily="34" charset="0"/>
      <p:regular r:id="rId26"/>
    </p:embeddedFont>
    <p:embeddedFont>
      <p:font typeface="Mako" pitchFamily="2" charset="77"/>
      <p:regular r:id="rId27"/>
    </p:embeddedFont>
    <p:embeddedFont>
      <p:font typeface="Merriweather Light" panose="020F0302020204030204" pitchFamily="34" charset="0"/>
      <p:regular r:id="rId28"/>
      <p:bold r:id="rId29"/>
      <p:italic r:id="rId30"/>
      <p:boldItalic r:id="rId31"/>
    </p:embeddedFont>
    <p:embeddedFont>
      <p:font typeface="Montserrat" pitchFamily="2" charset="77"/>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Open Sans SemiBold" panose="020F0502020204030204" pitchFamily="34" charset="0"/>
      <p:regular r:id="rId40"/>
      <p:bold r:id="rId41"/>
      <p:italic r:id="rId42"/>
      <p:boldItalic r:id="rId43"/>
    </p:embeddedFont>
    <p:embeddedFont>
      <p:font typeface="Russo One" panose="02000503050000020004" pitchFamily="2" charset="0"/>
      <p:regular r:id="rId44"/>
    </p:embeddedFont>
    <p:embeddedFont>
      <p:font typeface="Vidaloka" panose="02000504000000020004" pitchFamily="2"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7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0.fntdata"/><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presProps" Target="presProp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b235205b27_0_4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b235205b27_0_4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b235205b27_0_6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b235205b27_0_6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b235205b27_0_6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b235205b27_0_6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b235205b27_0_6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b235205b27_0_6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b235205b27_0_6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b235205b27_0_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666bd9938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666bd993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b235205b27_0_6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b235205b27_0_6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666aec0d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666aec0d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b235205b27_0_4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b235205b27_0_4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b235205b27_0_6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b235205b27_0_6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b235205b27_0_6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b235205b27_0_6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b235205b27_0_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b235205b27_0_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b235205b27_0_6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b235205b27_0_6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b235205b27_0_6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b235205b27_0_6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b235205b27_0_6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b235205b27_0_6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b235205b27_0_6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b235205b27_0_6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5" name="Google Shape;55;p14"/>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56" name="Google Shape;56;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7" name="Google Shape;57;p14"/>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8" name="Google Shape;58;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14"/>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15"/>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63" name="Google Shape;63;p15"/>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64" name="Google Shape;64;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5" name="Google Shape;65;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6" name="Google Shape;66;p15"/>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67" name="Google Shape;67;p15"/>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16"/>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1"/>
              </a:buClr>
              <a:buSzPts val="1800"/>
              <a:buFont typeface="Lato"/>
              <a:buChar char="●"/>
              <a:defRPr sz="1100"/>
            </a:lvl1pPr>
            <a:lvl2pPr marL="914400" lvl="1" indent="-317500" rtl="0">
              <a:spcBef>
                <a:spcPts val="0"/>
              </a:spcBef>
              <a:spcAft>
                <a:spcPts val="0"/>
              </a:spcAft>
              <a:buClr>
                <a:schemeClr val="dk1"/>
              </a:buClr>
              <a:buSzPts val="1400"/>
              <a:buFont typeface="Lato"/>
              <a:buChar char="○"/>
              <a:defRPr/>
            </a:lvl2pPr>
            <a:lvl3pPr marL="1371600" lvl="2" indent="-317500" rtl="0">
              <a:spcBef>
                <a:spcPts val="0"/>
              </a:spcBef>
              <a:spcAft>
                <a:spcPts val="0"/>
              </a:spcAft>
              <a:buClr>
                <a:schemeClr val="dk1"/>
              </a:buClr>
              <a:buSzPts val="1400"/>
              <a:buFont typeface="Lato"/>
              <a:buChar char="■"/>
              <a:defRPr/>
            </a:lvl3pPr>
            <a:lvl4pPr marL="1828800" lvl="3" indent="-317500" rtl="0">
              <a:spcBef>
                <a:spcPts val="0"/>
              </a:spcBef>
              <a:spcAft>
                <a:spcPts val="0"/>
              </a:spcAft>
              <a:buClr>
                <a:schemeClr val="dk1"/>
              </a:buClr>
              <a:buSzPts val="1400"/>
              <a:buFont typeface="Lato"/>
              <a:buChar char="●"/>
              <a:defRPr/>
            </a:lvl4pPr>
            <a:lvl5pPr marL="2286000" lvl="4" indent="-317500" rtl="0">
              <a:spcBef>
                <a:spcPts val="0"/>
              </a:spcBef>
              <a:spcAft>
                <a:spcPts val="0"/>
              </a:spcAft>
              <a:buClr>
                <a:schemeClr val="dk1"/>
              </a:buClr>
              <a:buSzPts val="1400"/>
              <a:buFont typeface="Lato"/>
              <a:buChar char="○"/>
              <a:defRPr/>
            </a:lvl5pPr>
            <a:lvl6pPr marL="2743200" lvl="5" indent="-317500" rtl="0">
              <a:spcBef>
                <a:spcPts val="0"/>
              </a:spcBef>
              <a:spcAft>
                <a:spcPts val="0"/>
              </a:spcAft>
              <a:buClr>
                <a:schemeClr val="dk1"/>
              </a:buClr>
              <a:buSzPts val="1400"/>
              <a:buFont typeface="Lato"/>
              <a:buChar char="■"/>
              <a:defRPr/>
            </a:lvl6pPr>
            <a:lvl7pPr marL="3200400" lvl="6" indent="-317500" rtl="0">
              <a:spcBef>
                <a:spcPts val="0"/>
              </a:spcBef>
              <a:spcAft>
                <a:spcPts val="0"/>
              </a:spcAft>
              <a:buClr>
                <a:schemeClr val="dk1"/>
              </a:buClr>
              <a:buSzPts val="1400"/>
              <a:buFont typeface="Lato"/>
              <a:buChar char="●"/>
              <a:defRPr/>
            </a:lvl7pPr>
            <a:lvl8pPr marL="3657600" lvl="7" indent="-317500" rtl="0">
              <a:spcBef>
                <a:spcPts val="0"/>
              </a:spcBef>
              <a:spcAft>
                <a:spcPts val="0"/>
              </a:spcAft>
              <a:buClr>
                <a:schemeClr val="dk1"/>
              </a:buClr>
              <a:buSzPts val="1400"/>
              <a:buFont typeface="Lato"/>
              <a:buChar char="○"/>
              <a:defRPr/>
            </a:lvl8pPr>
            <a:lvl9pPr marL="4114800" lvl="8" indent="-317500" rtl="0">
              <a:spcBef>
                <a:spcPts val="0"/>
              </a:spcBef>
              <a:spcAft>
                <a:spcPts val="0"/>
              </a:spcAft>
              <a:buClr>
                <a:schemeClr val="dk1"/>
              </a:buClr>
              <a:buSzPts val="1400"/>
              <a:buFont typeface="Lato"/>
              <a:buChar char="■"/>
              <a:defRPr/>
            </a:lvl9pPr>
          </a:lstStyle>
          <a:p>
            <a:endParaRPr/>
          </a:p>
        </p:txBody>
      </p:sp>
      <p:cxnSp>
        <p:nvCxnSpPr>
          <p:cNvPr id="71" name="Google Shape;7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2" name="Google Shape;7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3" name="Google Shape;73;p16"/>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7"/>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77" name="Google Shape;77;p17"/>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7"/>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79" name="Google Shape;79;p17"/>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0" name="Google Shape;80;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1" name="Google Shape;81;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2" name="Google Shape;82;p17"/>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85" name="Google Shape;8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6" name="Google Shape;8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
        <p:cNvGrpSpPr/>
        <p:nvPr/>
      </p:nvGrpSpPr>
      <p:grpSpPr>
        <a:xfrm>
          <a:off x="0" y="0"/>
          <a:ext cx="0" cy="0"/>
          <a:chOff x="0" y="0"/>
          <a:chExt cx="0" cy="0"/>
        </a:xfrm>
      </p:grpSpPr>
      <p:sp>
        <p:nvSpPr>
          <p:cNvPr id="88" name="Google Shape;88;p1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89" name="Google Shape;89;p1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90" name="Google Shape;90;p1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91" name="Google Shape;91;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2" name="Google Shape;92;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95" name="Google Shape;95;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6" name="Google Shape;96;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7" name="Google Shape;97;p20"/>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98" name="Google Shape;98;p20"/>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
        <p:cNvGrpSpPr/>
        <p:nvPr/>
      </p:nvGrpSpPr>
      <p:grpSpPr>
        <a:xfrm>
          <a:off x="0" y="0"/>
          <a:ext cx="0" cy="0"/>
          <a:chOff x="0" y="0"/>
          <a:chExt cx="0" cy="0"/>
        </a:xfrm>
      </p:grpSpPr>
      <p:sp>
        <p:nvSpPr>
          <p:cNvPr id="100" name="Google Shape;100;p21"/>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101" name="Google Shape;101;p21"/>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2" name="Google Shape;102;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3" name="Google Shape;103;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4" name="Google Shape;104;p21"/>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22"/>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107" name="Google Shape;107;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8" name="Google Shape;108;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9" name="Google Shape;109;p22"/>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23"/>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23"/>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cxnSp>
        <p:nvCxnSpPr>
          <p:cNvPr id="113" name="Google Shape;113;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4" name="Google Shape;114;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5" name="Google Shape;115;p2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6" name="Google Shape;116;p2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25"/>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21" name="Google Shape;121;p25"/>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2" name="Google Shape;122;p25"/>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23" name="Google Shape;123;p25"/>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 name="Google Shape;124;p25"/>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25" name="Google Shape;125;p25"/>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6" name="Google Shape;126;p25"/>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27" name="Google Shape;127;p25"/>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 name="Google Shape;128;p25"/>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129" name="Google Shape;129;p25"/>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130" name="Google Shape;130;p25"/>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131" name="Google Shape;131;p25"/>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132" name="Google Shape;132;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3" name="Google Shape;133;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26"/>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37" name="Google Shape;137;p26"/>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9" name="Google Shape;139;p26"/>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0" name="Google Shape;140;p26"/>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6"/>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 name="Google Shape;142;p26"/>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3" name="Google Shape;143;p26"/>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 name="Google Shape;144;p26"/>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5" name="Google Shape;145;p26"/>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6" name="Google Shape;146;p26"/>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7" name="Google Shape;147;p26"/>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 name="Google Shape;148;p26"/>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9" name="Google Shape;149;p26"/>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6"/>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1" name="Google Shape;151;p26"/>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52" name="Google Shape;152;p26"/>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 name="Google Shape;153;p26"/>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4" name="Google Shape;15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5" name="Google Shape;15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6" name="Google Shape;156;p2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7" name="Google Shape;157;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60" name="Google Shape;160;p27"/>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61" name="Google Shape;161;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65" name="Google Shape;165;p28"/>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66" name="Google Shape;166;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7" name="Google Shape;167;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8" name="Google Shape;168;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9" name="Google Shape;169;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70"/>
        <p:cNvGrpSpPr/>
        <p:nvPr/>
      </p:nvGrpSpPr>
      <p:grpSpPr>
        <a:xfrm>
          <a:off x="0" y="0"/>
          <a:ext cx="0" cy="0"/>
          <a:chOff x="0" y="0"/>
          <a:chExt cx="0" cy="0"/>
        </a:xfrm>
      </p:grpSpPr>
      <p:sp>
        <p:nvSpPr>
          <p:cNvPr id="171" name="Google Shape;171;p29"/>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72" name="Google Shape;172;p29"/>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73" name="Google Shape;173;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4" name="Google Shape;174;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5" name="Google Shape;175;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76" name="Google Shape;176;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79" name="Google Shape;179;p30"/>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80" name="Google Shape;180;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84" name="Google Shape;184;p31"/>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85" name="Google Shape;185;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6" name="Google Shape;186;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8" name="Google Shape;188;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9" name="Google Shape;189;p3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0" name="Google Shape;190;p3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3" name="Google Shape;193;p32"/>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94" name="Google Shape;194;p32"/>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5" name="Google Shape;195;p32"/>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32"/>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32"/>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8" name="Google Shape;198;p32"/>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01" name="Google Shape;201;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2" name="Google Shape;202;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3" name="Google Shape;203;p33"/>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204"/>
        <p:cNvGrpSpPr/>
        <p:nvPr/>
      </p:nvGrpSpPr>
      <p:grpSpPr>
        <a:xfrm>
          <a:off x="0" y="0"/>
          <a:ext cx="0" cy="0"/>
          <a:chOff x="0" y="0"/>
          <a:chExt cx="0" cy="0"/>
        </a:xfrm>
      </p:grpSpPr>
      <p:cxnSp>
        <p:nvCxnSpPr>
          <p:cNvPr id="205" name="Google Shape;205;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6" name="Google Shape;206;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7" name="Google Shape;207;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9" name="Google Shape;20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0" name="Google Shape;210;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11" name="Google Shape;211;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4" name="Google Shape;214;p35"/>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15" name="Google Shape;215;p35"/>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6" name="Google Shape;216;p35"/>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17" name="Google Shape;217;p35"/>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8" name="Google Shape;218;p35"/>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19" name="Google Shape;219;p35"/>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0" name="Google Shape;220;p35"/>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221" name="Google Shape;221;p35"/>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22" name="Google Shape;22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3" name="Google Shape;22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224"/>
        <p:cNvGrpSpPr/>
        <p:nvPr/>
      </p:nvGrpSpPr>
      <p:grpSpPr>
        <a:xfrm>
          <a:off x="0" y="0"/>
          <a:ext cx="0" cy="0"/>
          <a:chOff x="0" y="0"/>
          <a:chExt cx="0" cy="0"/>
        </a:xfrm>
      </p:grpSpPr>
      <p:cxnSp>
        <p:nvCxnSpPr>
          <p:cNvPr id="225" name="Google Shape;225;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6" name="Google Shape;226;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7" name="Google Shape;227;p3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8" name="Google Shape;228;p3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29" name="Google Shape;229;p3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230"/>
        <p:cNvGrpSpPr/>
        <p:nvPr/>
      </p:nvGrpSpPr>
      <p:grpSpPr>
        <a:xfrm>
          <a:off x="0" y="0"/>
          <a:ext cx="0" cy="0"/>
          <a:chOff x="0" y="0"/>
          <a:chExt cx="0" cy="0"/>
        </a:xfrm>
      </p:grpSpPr>
      <p:sp>
        <p:nvSpPr>
          <p:cNvPr id="231" name="Google Shape;231;p37"/>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32" name="Google Shape;232;p37"/>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233" name="Google Shape;233;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4" name="Google Shape;234;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5" name="Google Shape;235;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6" name="Google Shape;236;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9" name="Google Shape;239;p38"/>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40" name="Google Shape;240;p38"/>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41" name="Google Shape;241;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2" name="Google Shape;242;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3" name="Google Shape;243;p38"/>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46" name="Google Shape;246;p39"/>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47" name="Google Shape;247;p39"/>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48" name="Google Shape;248;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2" name="Google Shape;252;p3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3" name="Google Shape;253;p3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6" name="Google Shape;256;p40"/>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57" name="Google Shape;257;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8" name="Google Shape;258;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9" name="Google Shape;259;p40"/>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2" name="Google Shape;262;p41"/>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63" name="Google Shape;263;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4" name="Google Shape;264;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5" name="Google Shape;265;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66" name="Google Shape;266;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67" name="Google Shape;267;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68" name="Google Shape;268;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69"/>
        <p:cNvGrpSpPr/>
        <p:nvPr/>
      </p:nvGrpSpPr>
      <p:grpSpPr>
        <a:xfrm>
          <a:off x="0" y="0"/>
          <a:ext cx="0" cy="0"/>
          <a:chOff x="0" y="0"/>
          <a:chExt cx="0" cy="0"/>
        </a:xfrm>
      </p:grpSpPr>
      <p:sp>
        <p:nvSpPr>
          <p:cNvPr id="270" name="Google Shape;270;p42"/>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71" name="Google Shape;271;p42"/>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2" name="Google Shape;272;p42"/>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73" name="Google Shape;273;p42"/>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4" name="Google Shape;274;p42"/>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75" name="Google Shape;275;p42"/>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6" name="Google Shape;276;p4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7" name="Google Shape;27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8" name="Google Shape;27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79"/>
        <p:cNvGrpSpPr/>
        <p:nvPr/>
      </p:nvGrpSpPr>
      <p:grpSpPr>
        <a:xfrm>
          <a:off x="0" y="0"/>
          <a:ext cx="0" cy="0"/>
          <a:chOff x="0" y="0"/>
          <a:chExt cx="0" cy="0"/>
        </a:xfrm>
      </p:grpSpPr>
      <p:sp>
        <p:nvSpPr>
          <p:cNvPr id="280" name="Google Shape;280;p43"/>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1" name="Google Shape;281;p43"/>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2" name="Google Shape;282;p43"/>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3" name="Google Shape;283;p43"/>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4" name="Google Shape;284;p43"/>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5" name="Google Shape;285;p43"/>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6" name="Google Shape;286;p43"/>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87" name="Google Shape;287;p43"/>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8" name="Google Shape;288;p43"/>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9" name="Google Shape;289;p43"/>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0" name="Google Shape;290;p43"/>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1" name="Google Shape;291;p43"/>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2" name="Google Shape;292;p43"/>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93" name="Google Shape;293;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4" name="Google Shape;294;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5" name="Google Shape;295;p4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6" name="Google Shape;296;p4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97"/>
        <p:cNvGrpSpPr/>
        <p:nvPr/>
      </p:nvGrpSpPr>
      <p:grpSpPr>
        <a:xfrm>
          <a:off x="0" y="0"/>
          <a:ext cx="0" cy="0"/>
          <a:chOff x="0" y="0"/>
          <a:chExt cx="0" cy="0"/>
        </a:xfrm>
      </p:grpSpPr>
      <p:sp>
        <p:nvSpPr>
          <p:cNvPr id="298" name="Google Shape;298;p44"/>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99" name="Google Shape;299;p44"/>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0" name="Google Shape;300;p44"/>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1" name="Google Shape;301;p44"/>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2" name="Google Shape;302;p44"/>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3" name="Google Shape;303;p44"/>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4" name="Google Shape;304;p44"/>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5" name="Google Shape;305;p44"/>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6" name="Google Shape;306;p44"/>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7" name="Google Shape;307;p44"/>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8" name="Google Shape;308;p44"/>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9" name="Google Shape;309;p44"/>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0" name="Google Shape;310;p44"/>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1" name="Google Shape;311;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2" name="Google Shape;312;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313"/>
        <p:cNvGrpSpPr/>
        <p:nvPr/>
      </p:nvGrpSpPr>
      <p:grpSpPr>
        <a:xfrm>
          <a:off x="0" y="0"/>
          <a:ext cx="0" cy="0"/>
          <a:chOff x="0" y="0"/>
          <a:chExt cx="0" cy="0"/>
        </a:xfrm>
      </p:grpSpPr>
      <p:sp>
        <p:nvSpPr>
          <p:cNvPr id="314" name="Google Shape;314;p45"/>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15" name="Google Shape;315;p45"/>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6" name="Google Shape;316;p45"/>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17" name="Google Shape;317;p45"/>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8" name="Google Shape;318;p45"/>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19" name="Google Shape;319;p45"/>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0" name="Google Shape;320;p45"/>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21" name="Google Shape;321;p45"/>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2" name="Google Shape;322;p45"/>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23" name="Google Shape;323;p45"/>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4" name="Google Shape;324;p45"/>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25" name="Google Shape;325;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6" name="Google Shape;326;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27" name="Google Shape;327;p4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8" name="Google Shape;328;p4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331" name="Google Shape;331;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32" name="Google Shape;332;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33" name="Google Shape;333;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34" name="Google Shape;334;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35" name="Google Shape;335;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36" name="Google Shape;336;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337"/>
        <p:cNvGrpSpPr/>
        <p:nvPr/>
      </p:nvGrpSpPr>
      <p:grpSpPr>
        <a:xfrm>
          <a:off x="0" y="0"/>
          <a:ext cx="0" cy="0"/>
          <a:chOff x="0" y="0"/>
          <a:chExt cx="0" cy="0"/>
        </a:xfrm>
      </p:grpSpPr>
      <p:sp>
        <p:nvSpPr>
          <p:cNvPr id="338" name="Google Shape;338;p47"/>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47"/>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0" name="Google Shape;340;p47"/>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47"/>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2" name="Google Shape;342;p47"/>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47"/>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4" name="Google Shape;344;p47"/>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47"/>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6" name="Google Shape;346;p47"/>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7" name="Google Shape;34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8" name="Google Shape;34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49"/>
        <p:cNvGrpSpPr/>
        <p:nvPr/>
      </p:nvGrpSpPr>
      <p:grpSpPr>
        <a:xfrm>
          <a:off x="0" y="0"/>
          <a:ext cx="0" cy="0"/>
          <a:chOff x="0" y="0"/>
          <a:chExt cx="0" cy="0"/>
        </a:xfrm>
      </p:grpSpPr>
      <p:sp>
        <p:nvSpPr>
          <p:cNvPr id="350" name="Google Shape;350;p48"/>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48"/>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48"/>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48"/>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48"/>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5" name="Google Shape;355;p48"/>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6" name="Google Shape;356;p48"/>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7" name="Google Shape;35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8" name="Google Shape;35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8"/>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60"/>
        <p:cNvGrpSpPr/>
        <p:nvPr/>
      </p:nvGrpSpPr>
      <p:grpSpPr>
        <a:xfrm>
          <a:off x="0" y="0"/>
          <a:ext cx="0" cy="0"/>
          <a:chOff x="0" y="0"/>
          <a:chExt cx="0" cy="0"/>
        </a:xfrm>
      </p:grpSpPr>
      <p:cxnSp>
        <p:nvCxnSpPr>
          <p:cNvPr id="361" name="Google Shape;361;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2" name="Google Shape;362;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3" name="Google Shape;363;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4" name="Google Shape;364;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5" name="Google Shape;365;p4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6" name="Google Shape;366;p4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7" name="Google Shape;367;p49"/>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8" name="Google Shape;368;p49"/>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69" name="Google Shape;369;p49"/>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0" name="Google Shape;370;p49"/>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71" name="Google Shape;371;p49"/>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2" name="Google Shape;372;p49"/>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73" name="Google Shape;373;p49"/>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9"/>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75" name="Google Shape;375;p49"/>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9"/>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77" name="Google Shape;377;p49"/>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78" name="Google Shape;378;p49"/>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79" name="Google Shape;379;p49"/>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80"/>
        <p:cNvGrpSpPr/>
        <p:nvPr/>
      </p:nvGrpSpPr>
      <p:grpSpPr>
        <a:xfrm>
          <a:off x="0" y="0"/>
          <a:ext cx="0" cy="0"/>
          <a:chOff x="0" y="0"/>
          <a:chExt cx="0" cy="0"/>
        </a:xfrm>
      </p:grpSpPr>
      <p:sp>
        <p:nvSpPr>
          <p:cNvPr id="381" name="Google Shape;381;p50"/>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50"/>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83" name="Google Shape;383;p50"/>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50"/>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85" name="Google Shape;385;p50"/>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50"/>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87" name="Google Shape;387;p50"/>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88" name="Google Shape;388;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90"/>
        <p:cNvGrpSpPr/>
        <p:nvPr/>
      </p:nvGrpSpPr>
      <p:grpSpPr>
        <a:xfrm>
          <a:off x="0" y="0"/>
          <a:ext cx="0" cy="0"/>
          <a:chOff x="0" y="0"/>
          <a:chExt cx="0" cy="0"/>
        </a:xfrm>
      </p:grpSpPr>
      <p:sp>
        <p:nvSpPr>
          <p:cNvPr id="391" name="Google Shape;391;p51"/>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2" name="Google Shape;392;p51"/>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3" name="Google Shape;393;p51"/>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4" name="Google Shape;394;p51"/>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5" name="Google Shape;395;p51"/>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6" name="Google Shape;396;p51"/>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7" name="Google Shape;397;p51"/>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8" name="Google Shape;398;p51"/>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9" name="Google Shape;399;p51"/>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0" name="Google Shape;400;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1" name="Google Shape;401;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402"/>
        <p:cNvGrpSpPr/>
        <p:nvPr/>
      </p:nvGrpSpPr>
      <p:grpSpPr>
        <a:xfrm>
          <a:off x="0" y="0"/>
          <a:ext cx="0" cy="0"/>
          <a:chOff x="0" y="0"/>
          <a:chExt cx="0" cy="0"/>
        </a:xfrm>
      </p:grpSpPr>
      <p:cxnSp>
        <p:nvCxnSpPr>
          <p:cNvPr id="403" name="Google Shape;403;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5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06" name="Google Shape;406;p5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07" name="Google Shape;407;p5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08" name="Google Shape;408;p5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09" name="Google Shape;409;p52"/>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0" name="Google Shape;410;p52"/>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11" name="Google Shape;411;p52"/>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2" name="Google Shape;412;p52"/>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13" name="Google Shape;413;p52"/>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4" name="Google Shape;414;p52"/>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5" name="Google Shape;415;p52"/>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416"/>
        <p:cNvGrpSpPr/>
        <p:nvPr/>
      </p:nvGrpSpPr>
      <p:grpSpPr>
        <a:xfrm>
          <a:off x="0" y="0"/>
          <a:ext cx="0" cy="0"/>
          <a:chOff x="0" y="0"/>
          <a:chExt cx="0" cy="0"/>
        </a:xfrm>
      </p:grpSpPr>
      <p:sp>
        <p:nvSpPr>
          <p:cNvPr id="417" name="Google Shape;417;p53"/>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18" name="Google Shape;418;p5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19" name="Google Shape;419;p53"/>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20" name="Google Shape;420;p5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1" name="Google Shape;421;p53"/>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22" name="Google Shape;422;p5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23" name="Google Shape;423;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4" name="Google Shape;42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425"/>
        <p:cNvGrpSpPr/>
        <p:nvPr/>
      </p:nvGrpSpPr>
      <p:grpSpPr>
        <a:xfrm>
          <a:off x="0" y="0"/>
          <a:ext cx="0" cy="0"/>
          <a:chOff x="0" y="0"/>
          <a:chExt cx="0" cy="0"/>
        </a:xfrm>
      </p:grpSpPr>
      <p:sp>
        <p:nvSpPr>
          <p:cNvPr id="426" name="Google Shape;426;p5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7" name="Google Shape;427;p5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8" name="Google Shape;428;p5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5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0" name="Google Shape;430;p5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1" name="Google Shape;431;p5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2" name="Google Shape;432;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3" name="Google Shape;433;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4" name="Google Shape;434;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35" name="Google Shape;435;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36" name="Google Shape;436;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37" name="Google Shape;437;p54"/>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38" name="Google Shape;438;p54"/>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39" name="Google Shape;439;p54"/>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40"/>
        <p:cNvGrpSpPr/>
        <p:nvPr/>
      </p:nvGrpSpPr>
      <p:grpSpPr>
        <a:xfrm>
          <a:off x="0" y="0"/>
          <a:ext cx="0" cy="0"/>
          <a:chOff x="0" y="0"/>
          <a:chExt cx="0" cy="0"/>
        </a:xfrm>
      </p:grpSpPr>
      <p:sp>
        <p:nvSpPr>
          <p:cNvPr id="441" name="Google Shape;441;p5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2" name="Google Shape;442;p5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43" name="Google Shape;443;p5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4" name="Google Shape;444;p5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45"/>
        <p:cNvGrpSpPr/>
        <p:nvPr/>
      </p:nvGrpSpPr>
      <p:grpSpPr>
        <a:xfrm>
          <a:off x="0" y="0"/>
          <a:ext cx="0" cy="0"/>
          <a:chOff x="0" y="0"/>
          <a:chExt cx="0" cy="0"/>
        </a:xfrm>
      </p:grpSpPr>
      <p:sp>
        <p:nvSpPr>
          <p:cNvPr id="446" name="Google Shape;446;p5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47" name="Google Shape;447;p5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48" name="Google Shape;448;p5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9" name="Google Shape;449;p5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50"/>
        <p:cNvGrpSpPr/>
        <p:nvPr/>
      </p:nvGrpSpPr>
      <p:grpSpPr>
        <a:xfrm>
          <a:off x="0" y="0"/>
          <a:ext cx="0" cy="0"/>
          <a:chOff x="0" y="0"/>
          <a:chExt cx="0" cy="0"/>
        </a:xfrm>
      </p:grpSpPr>
      <p:sp>
        <p:nvSpPr>
          <p:cNvPr id="451" name="Google Shape;451;p57"/>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52" name="Google Shape;452;p57"/>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53" name="Google Shape;453;p5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7"/>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56"/>
        <p:cNvGrpSpPr/>
        <p:nvPr/>
      </p:nvGrpSpPr>
      <p:grpSpPr>
        <a:xfrm>
          <a:off x="0" y="0"/>
          <a:ext cx="0" cy="0"/>
          <a:chOff x="0" y="0"/>
          <a:chExt cx="0" cy="0"/>
        </a:xfrm>
      </p:grpSpPr>
      <p:cxnSp>
        <p:nvCxnSpPr>
          <p:cNvPr id="457" name="Google Shape;457;p5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8" name="Google Shape;458;p5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0" name="Google Shape;460;p5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1" name="Google Shape;461;p5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2" name="Google Shape;462;p5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63" name="Google Shape;463;p5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64" name="Google Shape;464;p58"/>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65" name="Google Shape;465;p58"/>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66"/>
        <p:cNvGrpSpPr/>
        <p:nvPr/>
      </p:nvGrpSpPr>
      <p:grpSpPr>
        <a:xfrm>
          <a:off x="0" y="0"/>
          <a:ext cx="0" cy="0"/>
          <a:chOff x="0" y="0"/>
          <a:chExt cx="0" cy="0"/>
        </a:xfrm>
      </p:grpSpPr>
      <p:sp>
        <p:nvSpPr>
          <p:cNvPr id="467" name="Google Shape;467;p59"/>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68" name="Google Shape;468;p59"/>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69" name="Google Shape;469;p59"/>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70" name="Google Shape;470;p59"/>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1" name="Google Shape;471;p59"/>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72" name="Google Shape;472;p5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3" name="Google Shape;473;p5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74"/>
        <p:cNvGrpSpPr/>
        <p:nvPr/>
      </p:nvGrpSpPr>
      <p:grpSpPr>
        <a:xfrm>
          <a:off x="0" y="0"/>
          <a:ext cx="0" cy="0"/>
          <a:chOff x="0" y="0"/>
          <a:chExt cx="0" cy="0"/>
        </a:xfrm>
      </p:grpSpPr>
      <p:sp>
        <p:nvSpPr>
          <p:cNvPr id="475" name="Google Shape;475;p6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76" name="Google Shape;476;p60"/>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77" name="Google Shape;477;p60"/>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8" name="Google Shape;478;p60"/>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79" name="Google Shape;479;p60"/>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0" name="Google Shape;480;p60"/>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81" name="Google Shape;481;p60"/>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82" name="Google Shape;482;p6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83" name="Google Shape;483;p6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84" name="Google Shape;484;p6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85" name="Google Shape;485;p6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86"/>
        <p:cNvGrpSpPr/>
        <p:nvPr/>
      </p:nvGrpSpPr>
      <p:grpSpPr>
        <a:xfrm>
          <a:off x="0" y="0"/>
          <a:ext cx="0" cy="0"/>
          <a:chOff x="0" y="0"/>
          <a:chExt cx="0" cy="0"/>
        </a:xfrm>
      </p:grpSpPr>
      <p:sp>
        <p:nvSpPr>
          <p:cNvPr id="487" name="Google Shape;487;p61"/>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88" name="Google Shape;488;p61"/>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9" name="Google Shape;489;p61"/>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90" name="Google Shape;490;p6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91" name="Google Shape;491;p61"/>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92" name="Google Shape;492;p6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93" name="Google Shape;493;p61"/>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94"/>
        <p:cNvGrpSpPr/>
        <p:nvPr/>
      </p:nvGrpSpPr>
      <p:grpSpPr>
        <a:xfrm>
          <a:off x="0" y="0"/>
          <a:ext cx="0" cy="0"/>
          <a:chOff x="0" y="0"/>
          <a:chExt cx="0" cy="0"/>
        </a:xfrm>
      </p:grpSpPr>
      <p:cxnSp>
        <p:nvCxnSpPr>
          <p:cNvPr id="495" name="Google Shape;495;p6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96" name="Google Shape;496;p6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97"/>
        <p:cNvGrpSpPr/>
        <p:nvPr/>
      </p:nvGrpSpPr>
      <p:grpSpPr>
        <a:xfrm>
          <a:off x="0" y="0"/>
          <a:ext cx="0" cy="0"/>
          <a:chOff x="0" y="0"/>
          <a:chExt cx="0" cy="0"/>
        </a:xfrm>
      </p:grpSpPr>
      <p:cxnSp>
        <p:nvCxnSpPr>
          <p:cNvPr id="498" name="Google Shape;498;p6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99" name="Google Shape;499;p6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00" name="Google Shape;500;p63"/>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01" name="Google Shape;501;p63"/>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502"/>
        <p:cNvGrpSpPr/>
        <p:nvPr/>
      </p:nvGrpSpPr>
      <p:grpSpPr>
        <a:xfrm>
          <a:off x="0" y="0"/>
          <a:ext cx="0" cy="0"/>
          <a:chOff x="0" y="0"/>
          <a:chExt cx="0" cy="0"/>
        </a:xfrm>
      </p:grpSpPr>
      <p:cxnSp>
        <p:nvCxnSpPr>
          <p:cNvPr id="503" name="Google Shape;503;p6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04" name="Google Shape;504;p6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05" name="Google Shape;505;p64"/>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506"/>
        <p:cNvGrpSpPr/>
        <p:nvPr/>
      </p:nvGrpSpPr>
      <p:grpSpPr>
        <a:xfrm>
          <a:off x="0" y="0"/>
          <a:ext cx="0" cy="0"/>
          <a:chOff x="0" y="0"/>
          <a:chExt cx="0" cy="0"/>
        </a:xfrm>
      </p:grpSpPr>
      <p:cxnSp>
        <p:nvCxnSpPr>
          <p:cNvPr id="507" name="Google Shape;507;p6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08" name="Google Shape;508;p6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09" name="Google Shape;509;p6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10" name="Google Shape;510;p6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11" name="Google Shape;511;p6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12" name="Google Shape;512;p6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rtl="0">
              <a:spcBef>
                <a:spcPts val="0"/>
              </a:spcBef>
              <a:spcAft>
                <a:spcPts val="0"/>
              </a:spcAft>
              <a:buClr>
                <a:schemeClr val="dk1"/>
              </a:buClr>
              <a:buSzPts val="3000"/>
              <a:buNone/>
              <a:defRPr sz="3000" i="1">
                <a:solidFill>
                  <a:schemeClr val="dk1"/>
                </a:solidFill>
              </a:defRPr>
            </a:lvl2pPr>
            <a:lvl3pPr lvl="2" rtl="0">
              <a:spcBef>
                <a:spcPts val="0"/>
              </a:spcBef>
              <a:spcAft>
                <a:spcPts val="0"/>
              </a:spcAft>
              <a:buClr>
                <a:schemeClr val="dk1"/>
              </a:buClr>
              <a:buSzPts val="3000"/>
              <a:buNone/>
              <a:defRPr sz="3000" i="1">
                <a:solidFill>
                  <a:schemeClr val="dk1"/>
                </a:solidFill>
              </a:defRPr>
            </a:lvl3pPr>
            <a:lvl4pPr lvl="3" rtl="0">
              <a:spcBef>
                <a:spcPts val="0"/>
              </a:spcBef>
              <a:spcAft>
                <a:spcPts val="0"/>
              </a:spcAft>
              <a:buClr>
                <a:schemeClr val="dk1"/>
              </a:buClr>
              <a:buSzPts val="3000"/>
              <a:buNone/>
              <a:defRPr sz="3000" i="1">
                <a:solidFill>
                  <a:schemeClr val="dk1"/>
                </a:solidFill>
              </a:defRPr>
            </a:lvl4pPr>
            <a:lvl5pPr lvl="4" rtl="0">
              <a:spcBef>
                <a:spcPts val="0"/>
              </a:spcBef>
              <a:spcAft>
                <a:spcPts val="0"/>
              </a:spcAft>
              <a:buClr>
                <a:schemeClr val="dk1"/>
              </a:buClr>
              <a:buSzPts val="3000"/>
              <a:buNone/>
              <a:defRPr sz="3000" i="1">
                <a:solidFill>
                  <a:schemeClr val="dk1"/>
                </a:solidFill>
              </a:defRPr>
            </a:lvl5pPr>
            <a:lvl6pPr lvl="5" rtl="0">
              <a:spcBef>
                <a:spcPts val="0"/>
              </a:spcBef>
              <a:spcAft>
                <a:spcPts val="0"/>
              </a:spcAft>
              <a:buClr>
                <a:schemeClr val="dk1"/>
              </a:buClr>
              <a:buSzPts val="3000"/>
              <a:buNone/>
              <a:defRPr sz="3000" i="1">
                <a:solidFill>
                  <a:schemeClr val="dk1"/>
                </a:solidFill>
              </a:defRPr>
            </a:lvl6pPr>
            <a:lvl7pPr lvl="6" rtl="0">
              <a:spcBef>
                <a:spcPts val="0"/>
              </a:spcBef>
              <a:spcAft>
                <a:spcPts val="0"/>
              </a:spcAft>
              <a:buClr>
                <a:schemeClr val="dk1"/>
              </a:buClr>
              <a:buSzPts val="3000"/>
              <a:buNone/>
              <a:defRPr sz="3000" i="1">
                <a:solidFill>
                  <a:schemeClr val="dk1"/>
                </a:solidFill>
              </a:defRPr>
            </a:lvl7pPr>
            <a:lvl8pPr lvl="7" rtl="0">
              <a:spcBef>
                <a:spcPts val="0"/>
              </a:spcBef>
              <a:spcAft>
                <a:spcPts val="0"/>
              </a:spcAft>
              <a:buClr>
                <a:schemeClr val="dk1"/>
              </a:buClr>
              <a:buSzPts val="3000"/>
              <a:buNone/>
              <a:defRPr sz="3000" i="1">
                <a:solidFill>
                  <a:schemeClr val="dk1"/>
                </a:solidFill>
              </a:defRPr>
            </a:lvl8pPr>
            <a:lvl9pPr lvl="8" rtl="0">
              <a:spcBef>
                <a:spcPts val="0"/>
              </a:spcBef>
              <a:spcAft>
                <a:spcPts val="0"/>
              </a:spcAft>
              <a:buClr>
                <a:schemeClr val="dk1"/>
              </a:buClr>
              <a:buSzPts val="3000"/>
              <a:buNone/>
              <a:defRPr sz="3000" i="1">
                <a:solidFill>
                  <a:schemeClr val="dk1"/>
                </a:solidFill>
              </a:defRPr>
            </a:lvl9pPr>
          </a:lstStyle>
          <a:p>
            <a:endParaRPr/>
          </a:p>
        </p:txBody>
      </p:sp>
      <p:sp>
        <p:nvSpPr>
          <p:cNvPr id="52" name="Google Shape;52;p13"/>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hyperlink" Target="https://www.kaggle.com/datasets/yasserh/walmart-dataset/data"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6"/>
          <p:cNvSpPr txBox="1">
            <a:spLocks noGrp="1"/>
          </p:cNvSpPr>
          <p:nvPr>
            <p:ph type="ctrTitle"/>
          </p:nvPr>
        </p:nvSpPr>
        <p:spPr>
          <a:xfrm>
            <a:off x="1039950" y="154545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Forecasting Future Walmart Sales Using Time Series Analysis</a:t>
            </a:r>
            <a:endParaRPr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7"/>
                                        </p:tgtEl>
                                        <p:attrNameLst>
                                          <p:attrName>style.visibility</p:attrName>
                                        </p:attrNameLst>
                                      </p:cBhvr>
                                      <p:to>
                                        <p:strVal val="visible"/>
                                      </p:to>
                                    </p:set>
                                    <p:anim calcmode="lin" valueType="num">
                                      <p:cBhvr additive="base">
                                        <p:cTn id="7" dur="1000"/>
                                        <p:tgtEl>
                                          <p:spTgt spid="5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5"/>
          <p:cNvSpPr txBox="1">
            <a:spLocks noGrp="1"/>
          </p:cNvSpPr>
          <p:nvPr>
            <p:ph type="title"/>
          </p:nvPr>
        </p:nvSpPr>
        <p:spPr>
          <a:xfrm>
            <a:off x="713225" y="2164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Chart in SAS</a:t>
            </a:r>
            <a:endParaRPr/>
          </a:p>
          <a:p>
            <a:pPr marL="0" lvl="0" indent="0" algn="l" rtl="0">
              <a:spcBef>
                <a:spcPts val="0"/>
              </a:spcBef>
              <a:spcAft>
                <a:spcPts val="0"/>
              </a:spcAft>
              <a:buNone/>
            </a:pPr>
            <a:endParaRPr/>
          </a:p>
        </p:txBody>
      </p:sp>
      <p:pic>
        <p:nvPicPr>
          <p:cNvPr id="577" name="Google Shape;577;p75"/>
          <p:cNvPicPr preferRelativeResize="0"/>
          <p:nvPr/>
        </p:nvPicPr>
        <p:blipFill>
          <a:blip r:embed="rId3">
            <a:alphaModFix/>
          </a:blip>
          <a:stretch>
            <a:fillRect/>
          </a:stretch>
        </p:blipFill>
        <p:spPr>
          <a:xfrm>
            <a:off x="221225" y="789125"/>
            <a:ext cx="2672374" cy="1880725"/>
          </a:xfrm>
          <a:prstGeom prst="rect">
            <a:avLst/>
          </a:prstGeom>
          <a:noFill/>
          <a:ln>
            <a:noFill/>
          </a:ln>
        </p:spPr>
      </p:pic>
      <p:pic>
        <p:nvPicPr>
          <p:cNvPr id="578" name="Google Shape;578;p75"/>
          <p:cNvPicPr preferRelativeResize="0"/>
          <p:nvPr/>
        </p:nvPicPr>
        <p:blipFill>
          <a:blip r:embed="rId4">
            <a:alphaModFix/>
          </a:blip>
          <a:stretch>
            <a:fillRect/>
          </a:stretch>
        </p:blipFill>
        <p:spPr>
          <a:xfrm>
            <a:off x="2361350" y="793025"/>
            <a:ext cx="2519975" cy="1872921"/>
          </a:xfrm>
          <a:prstGeom prst="rect">
            <a:avLst/>
          </a:prstGeom>
          <a:noFill/>
          <a:ln>
            <a:noFill/>
          </a:ln>
        </p:spPr>
      </p:pic>
      <p:pic>
        <p:nvPicPr>
          <p:cNvPr id="579" name="Google Shape;579;p75"/>
          <p:cNvPicPr preferRelativeResize="0"/>
          <p:nvPr/>
        </p:nvPicPr>
        <p:blipFill>
          <a:blip r:embed="rId5">
            <a:alphaModFix/>
          </a:blip>
          <a:stretch>
            <a:fillRect/>
          </a:stretch>
        </p:blipFill>
        <p:spPr>
          <a:xfrm>
            <a:off x="4459026" y="789125"/>
            <a:ext cx="2543808" cy="1880726"/>
          </a:xfrm>
          <a:prstGeom prst="rect">
            <a:avLst/>
          </a:prstGeom>
          <a:noFill/>
          <a:ln>
            <a:noFill/>
          </a:ln>
        </p:spPr>
      </p:pic>
      <p:pic>
        <p:nvPicPr>
          <p:cNvPr id="580" name="Google Shape;580;p75"/>
          <p:cNvPicPr preferRelativeResize="0"/>
          <p:nvPr/>
        </p:nvPicPr>
        <p:blipFill>
          <a:blip r:embed="rId6">
            <a:alphaModFix/>
          </a:blip>
          <a:stretch>
            <a:fillRect/>
          </a:stretch>
        </p:blipFill>
        <p:spPr>
          <a:xfrm>
            <a:off x="6523050" y="788000"/>
            <a:ext cx="2448626" cy="1882975"/>
          </a:xfrm>
          <a:prstGeom prst="rect">
            <a:avLst/>
          </a:prstGeom>
          <a:noFill/>
          <a:ln>
            <a:noFill/>
          </a:ln>
        </p:spPr>
      </p:pic>
      <p:pic>
        <p:nvPicPr>
          <p:cNvPr id="581" name="Google Shape;581;p75"/>
          <p:cNvPicPr preferRelativeResize="0"/>
          <p:nvPr/>
        </p:nvPicPr>
        <p:blipFill>
          <a:blip r:embed="rId7">
            <a:alphaModFix/>
          </a:blip>
          <a:stretch>
            <a:fillRect/>
          </a:stretch>
        </p:blipFill>
        <p:spPr>
          <a:xfrm>
            <a:off x="221225" y="2731125"/>
            <a:ext cx="2543799" cy="1921826"/>
          </a:xfrm>
          <a:prstGeom prst="rect">
            <a:avLst/>
          </a:prstGeom>
          <a:noFill/>
          <a:ln>
            <a:noFill/>
          </a:ln>
        </p:spPr>
      </p:pic>
      <p:pic>
        <p:nvPicPr>
          <p:cNvPr id="582" name="Google Shape;582;p75"/>
          <p:cNvPicPr preferRelativeResize="0"/>
          <p:nvPr/>
        </p:nvPicPr>
        <p:blipFill>
          <a:blip r:embed="rId8">
            <a:alphaModFix/>
          </a:blip>
          <a:stretch>
            <a:fillRect/>
          </a:stretch>
        </p:blipFill>
        <p:spPr>
          <a:xfrm>
            <a:off x="2255375" y="2731126"/>
            <a:ext cx="2625949" cy="1921825"/>
          </a:xfrm>
          <a:prstGeom prst="rect">
            <a:avLst/>
          </a:prstGeom>
          <a:noFill/>
          <a:ln>
            <a:noFill/>
          </a:ln>
        </p:spPr>
      </p:pic>
      <p:pic>
        <p:nvPicPr>
          <p:cNvPr id="583" name="Google Shape;583;p75"/>
          <p:cNvPicPr preferRelativeResize="0"/>
          <p:nvPr/>
        </p:nvPicPr>
        <p:blipFill>
          <a:blip r:embed="rId9">
            <a:alphaModFix/>
          </a:blip>
          <a:stretch>
            <a:fillRect/>
          </a:stretch>
        </p:blipFill>
        <p:spPr>
          <a:xfrm>
            <a:off x="4376925" y="2738650"/>
            <a:ext cx="2543800" cy="1911857"/>
          </a:xfrm>
          <a:prstGeom prst="rect">
            <a:avLst/>
          </a:prstGeom>
          <a:noFill/>
          <a:ln>
            <a:noFill/>
          </a:ln>
        </p:spPr>
      </p:pic>
      <p:pic>
        <p:nvPicPr>
          <p:cNvPr id="584" name="Google Shape;584;p75"/>
          <p:cNvPicPr preferRelativeResize="0"/>
          <p:nvPr/>
        </p:nvPicPr>
        <p:blipFill>
          <a:blip r:embed="rId10">
            <a:alphaModFix/>
          </a:blip>
          <a:stretch>
            <a:fillRect/>
          </a:stretch>
        </p:blipFill>
        <p:spPr>
          <a:xfrm>
            <a:off x="6430400" y="2731125"/>
            <a:ext cx="2543799" cy="1901887"/>
          </a:xfrm>
          <a:prstGeom prst="rect">
            <a:avLst/>
          </a:prstGeom>
          <a:noFill/>
          <a:ln>
            <a:noFill/>
          </a:ln>
        </p:spPr>
      </p:pic>
      <p:sp>
        <p:nvSpPr>
          <p:cNvPr id="585" name="Google Shape;585;p75"/>
          <p:cNvSpPr txBox="1"/>
          <p:nvPr/>
        </p:nvSpPr>
        <p:spPr>
          <a:xfrm>
            <a:off x="0" y="4832400"/>
            <a:ext cx="9312300" cy="4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2"/>
                </a:solidFill>
                <a:latin typeface="Montserrat"/>
                <a:ea typeface="Montserrat"/>
                <a:cs typeface="Montserrat"/>
                <a:sym typeface="Montserrat"/>
              </a:rPr>
              <a:t>*The graphs represent control charts for weekly sales over the 3-year period, between 2010 and 2012</a:t>
            </a:r>
            <a:endParaRPr sz="1100" i="1">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Chart in SAS </a:t>
            </a:r>
            <a:endParaRPr/>
          </a:p>
        </p:txBody>
      </p:sp>
      <p:pic>
        <p:nvPicPr>
          <p:cNvPr id="591" name="Google Shape;591;p76"/>
          <p:cNvPicPr preferRelativeResize="0"/>
          <p:nvPr/>
        </p:nvPicPr>
        <p:blipFill>
          <a:blip r:embed="rId3">
            <a:alphaModFix/>
          </a:blip>
          <a:stretch>
            <a:fillRect/>
          </a:stretch>
        </p:blipFill>
        <p:spPr>
          <a:xfrm>
            <a:off x="118275" y="1017725"/>
            <a:ext cx="2602749" cy="1951051"/>
          </a:xfrm>
          <a:prstGeom prst="rect">
            <a:avLst/>
          </a:prstGeom>
          <a:noFill/>
          <a:ln>
            <a:noFill/>
          </a:ln>
        </p:spPr>
      </p:pic>
      <p:pic>
        <p:nvPicPr>
          <p:cNvPr id="592" name="Google Shape;592;p76"/>
          <p:cNvPicPr preferRelativeResize="0"/>
          <p:nvPr/>
        </p:nvPicPr>
        <p:blipFill>
          <a:blip r:embed="rId4">
            <a:alphaModFix/>
          </a:blip>
          <a:stretch>
            <a:fillRect/>
          </a:stretch>
        </p:blipFill>
        <p:spPr>
          <a:xfrm>
            <a:off x="2225175" y="1017725"/>
            <a:ext cx="2602749" cy="1951039"/>
          </a:xfrm>
          <a:prstGeom prst="rect">
            <a:avLst/>
          </a:prstGeom>
          <a:noFill/>
          <a:ln>
            <a:noFill/>
          </a:ln>
        </p:spPr>
      </p:pic>
      <p:pic>
        <p:nvPicPr>
          <p:cNvPr id="593" name="Google Shape;593;p76"/>
          <p:cNvPicPr preferRelativeResize="0"/>
          <p:nvPr/>
        </p:nvPicPr>
        <p:blipFill>
          <a:blip r:embed="rId5">
            <a:alphaModFix/>
          </a:blip>
          <a:stretch>
            <a:fillRect/>
          </a:stretch>
        </p:blipFill>
        <p:spPr>
          <a:xfrm>
            <a:off x="4315000" y="1017725"/>
            <a:ext cx="2606835" cy="1951051"/>
          </a:xfrm>
          <a:prstGeom prst="rect">
            <a:avLst/>
          </a:prstGeom>
          <a:noFill/>
          <a:ln>
            <a:noFill/>
          </a:ln>
        </p:spPr>
      </p:pic>
      <p:pic>
        <p:nvPicPr>
          <p:cNvPr id="594" name="Google Shape;594;p76"/>
          <p:cNvPicPr preferRelativeResize="0"/>
          <p:nvPr/>
        </p:nvPicPr>
        <p:blipFill>
          <a:blip r:embed="rId6">
            <a:alphaModFix/>
          </a:blip>
          <a:stretch>
            <a:fillRect/>
          </a:stretch>
        </p:blipFill>
        <p:spPr>
          <a:xfrm>
            <a:off x="6421850" y="1017725"/>
            <a:ext cx="2602748" cy="1944951"/>
          </a:xfrm>
          <a:prstGeom prst="rect">
            <a:avLst/>
          </a:prstGeom>
          <a:noFill/>
          <a:ln>
            <a:noFill/>
          </a:ln>
        </p:spPr>
      </p:pic>
      <p:pic>
        <p:nvPicPr>
          <p:cNvPr id="595" name="Google Shape;595;p76"/>
          <p:cNvPicPr preferRelativeResize="0"/>
          <p:nvPr/>
        </p:nvPicPr>
        <p:blipFill>
          <a:blip r:embed="rId7">
            <a:alphaModFix/>
          </a:blip>
          <a:stretch>
            <a:fillRect/>
          </a:stretch>
        </p:blipFill>
        <p:spPr>
          <a:xfrm>
            <a:off x="118274" y="2968764"/>
            <a:ext cx="2502358" cy="1869937"/>
          </a:xfrm>
          <a:prstGeom prst="rect">
            <a:avLst/>
          </a:prstGeom>
          <a:noFill/>
          <a:ln>
            <a:noFill/>
          </a:ln>
        </p:spPr>
      </p:pic>
      <p:pic>
        <p:nvPicPr>
          <p:cNvPr id="596" name="Google Shape;596;p76"/>
          <p:cNvPicPr preferRelativeResize="0"/>
          <p:nvPr/>
        </p:nvPicPr>
        <p:blipFill>
          <a:blip r:embed="rId8">
            <a:alphaModFix/>
          </a:blip>
          <a:stretch>
            <a:fillRect/>
          </a:stretch>
        </p:blipFill>
        <p:spPr>
          <a:xfrm>
            <a:off x="2146699" y="2968764"/>
            <a:ext cx="2494551" cy="1869937"/>
          </a:xfrm>
          <a:prstGeom prst="rect">
            <a:avLst/>
          </a:prstGeom>
          <a:noFill/>
          <a:ln>
            <a:noFill/>
          </a:ln>
        </p:spPr>
      </p:pic>
      <p:pic>
        <p:nvPicPr>
          <p:cNvPr id="597" name="Google Shape;597;p76"/>
          <p:cNvPicPr preferRelativeResize="0"/>
          <p:nvPr/>
        </p:nvPicPr>
        <p:blipFill>
          <a:blip r:embed="rId9">
            <a:alphaModFix/>
          </a:blip>
          <a:stretch>
            <a:fillRect/>
          </a:stretch>
        </p:blipFill>
        <p:spPr>
          <a:xfrm>
            <a:off x="4170975" y="2968764"/>
            <a:ext cx="2502358" cy="1869937"/>
          </a:xfrm>
          <a:prstGeom prst="rect">
            <a:avLst/>
          </a:prstGeom>
          <a:noFill/>
          <a:ln>
            <a:noFill/>
          </a:ln>
        </p:spPr>
      </p:pic>
      <p:pic>
        <p:nvPicPr>
          <p:cNvPr id="598" name="Google Shape;598;p76"/>
          <p:cNvPicPr preferRelativeResize="0"/>
          <p:nvPr/>
        </p:nvPicPr>
        <p:blipFill>
          <a:blip r:embed="rId10">
            <a:alphaModFix/>
          </a:blip>
          <a:stretch>
            <a:fillRect/>
          </a:stretch>
        </p:blipFill>
        <p:spPr>
          <a:xfrm>
            <a:off x="6201875" y="2968775"/>
            <a:ext cx="2491942" cy="1869926"/>
          </a:xfrm>
          <a:prstGeom prst="rect">
            <a:avLst/>
          </a:prstGeom>
          <a:noFill/>
          <a:ln>
            <a:noFill/>
          </a:ln>
        </p:spPr>
      </p:pic>
      <p:sp>
        <p:nvSpPr>
          <p:cNvPr id="599" name="Google Shape;599;p76"/>
          <p:cNvSpPr txBox="1"/>
          <p:nvPr/>
        </p:nvSpPr>
        <p:spPr>
          <a:xfrm>
            <a:off x="-9550" y="4838700"/>
            <a:ext cx="762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dk1"/>
                </a:solidFill>
                <a:latin typeface="Montserrat"/>
                <a:ea typeface="Montserrat"/>
                <a:cs typeface="Montserrat"/>
                <a:sym typeface="Montserrat"/>
              </a:rPr>
              <a:t>*The graphs represent control charts for weekly sales over the 3-year period, between 2010 and 2012</a:t>
            </a:r>
            <a:endParaRPr sz="1100" i="1">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Chart in SAS </a:t>
            </a:r>
            <a:endParaRPr/>
          </a:p>
        </p:txBody>
      </p:sp>
      <p:pic>
        <p:nvPicPr>
          <p:cNvPr id="605" name="Google Shape;605;p77"/>
          <p:cNvPicPr preferRelativeResize="0"/>
          <p:nvPr/>
        </p:nvPicPr>
        <p:blipFill>
          <a:blip r:embed="rId3">
            <a:alphaModFix/>
          </a:blip>
          <a:stretch>
            <a:fillRect/>
          </a:stretch>
        </p:blipFill>
        <p:spPr>
          <a:xfrm>
            <a:off x="152400" y="1017725"/>
            <a:ext cx="2438551" cy="1744650"/>
          </a:xfrm>
          <a:prstGeom prst="rect">
            <a:avLst/>
          </a:prstGeom>
          <a:noFill/>
          <a:ln>
            <a:noFill/>
          </a:ln>
        </p:spPr>
      </p:pic>
      <p:pic>
        <p:nvPicPr>
          <p:cNvPr id="606" name="Google Shape;606;p77"/>
          <p:cNvPicPr preferRelativeResize="0"/>
          <p:nvPr/>
        </p:nvPicPr>
        <p:blipFill>
          <a:blip r:embed="rId4">
            <a:alphaModFix/>
          </a:blip>
          <a:stretch>
            <a:fillRect/>
          </a:stretch>
        </p:blipFill>
        <p:spPr>
          <a:xfrm>
            <a:off x="2155232" y="1017725"/>
            <a:ext cx="2438551" cy="1744645"/>
          </a:xfrm>
          <a:prstGeom prst="rect">
            <a:avLst/>
          </a:prstGeom>
          <a:noFill/>
          <a:ln>
            <a:noFill/>
          </a:ln>
        </p:spPr>
      </p:pic>
      <p:pic>
        <p:nvPicPr>
          <p:cNvPr id="607" name="Google Shape;607;p77"/>
          <p:cNvPicPr preferRelativeResize="0"/>
          <p:nvPr/>
        </p:nvPicPr>
        <p:blipFill>
          <a:blip r:embed="rId5">
            <a:alphaModFix/>
          </a:blip>
          <a:stretch>
            <a:fillRect/>
          </a:stretch>
        </p:blipFill>
        <p:spPr>
          <a:xfrm>
            <a:off x="4129549" y="1017725"/>
            <a:ext cx="2438551" cy="1736438"/>
          </a:xfrm>
          <a:prstGeom prst="rect">
            <a:avLst/>
          </a:prstGeom>
          <a:noFill/>
          <a:ln>
            <a:noFill/>
          </a:ln>
        </p:spPr>
      </p:pic>
      <p:pic>
        <p:nvPicPr>
          <p:cNvPr id="608" name="Google Shape;608;p77"/>
          <p:cNvPicPr preferRelativeResize="0"/>
          <p:nvPr/>
        </p:nvPicPr>
        <p:blipFill>
          <a:blip r:embed="rId6">
            <a:alphaModFix/>
          </a:blip>
          <a:stretch>
            <a:fillRect/>
          </a:stretch>
        </p:blipFill>
        <p:spPr>
          <a:xfrm>
            <a:off x="152400" y="2832549"/>
            <a:ext cx="2372425" cy="1784899"/>
          </a:xfrm>
          <a:prstGeom prst="rect">
            <a:avLst/>
          </a:prstGeom>
          <a:noFill/>
          <a:ln>
            <a:noFill/>
          </a:ln>
        </p:spPr>
      </p:pic>
      <p:pic>
        <p:nvPicPr>
          <p:cNvPr id="609" name="Google Shape;609;p77"/>
          <p:cNvPicPr preferRelativeResize="0"/>
          <p:nvPr/>
        </p:nvPicPr>
        <p:blipFill>
          <a:blip r:embed="rId7">
            <a:alphaModFix/>
          </a:blip>
          <a:stretch>
            <a:fillRect/>
          </a:stretch>
        </p:blipFill>
        <p:spPr>
          <a:xfrm>
            <a:off x="2590950" y="2840175"/>
            <a:ext cx="2435501" cy="1784900"/>
          </a:xfrm>
          <a:prstGeom prst="rect">
            <a:avLst/>
          </a:prstGeom>
          <a:noFill/>
          <a:ln>
            <a:noFill/>
          </a:ln>
        </p:spPr>
      </p:pic>
      <p:pic>
        <p:nvPicPr>
          <p:cNvPr id="610" name="Google Shape;610;p77"/>
          <p:cNvPicPr preferRelativeResize="0"/>
          <p:nvPr/>
        </p:nvPicPr>
        <p:blipFill>
          <a:blip r:embed="rId8">
            <a:alphaModFix/>
          </a:blip>
          <a:stretch>
            <a:fillRect/>
          </a:stretch>
        </p:blipFill>
        <p:spPr>
          <a:xfrm>
            <a:off x="6092975" y="755350"/>
            <a:ext cx="3005125" cy="3768576"/>
          </a:xfrm>
          <a:prstGeom prst="rect">
            <a:avLst/>
          </a:prstGeom>
          <a:noFill/>
          <a:ln>
            <a:noFill/>
          </a:ln>
        </p:spPr>
      </p:pic>
      <p:sp>
        <p:nvSpPr>
          <p:cNvPr id="611" name="Google Shape;611;p77"/>
          <p:cNvSpPr txBox="1"/>
          <p:nvPr/>
        </p:nvSpPr>
        <p:spPr>
          <a:xfrm>
            <a:off x="0" y="4842750"/>
            <a:ext cx="818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dk1"/>
                </a:solidFill>
                <a:latin typeface="Montserrat"/>
                <a:ea typeface="Montserrat"/>
                <a:cs typeface="Montserrat"/>
                <a:sym typeface="Montserrat"/>
              </a:rPr>
              <a:t>*The graphs represent control charts for weekly sales over the 3-year period, between 2010 and 2012</a:t>
            </a:r>
            <a:endParaRPr sz="1100" i="1">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8"/>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Tableau Results</a:t>
            </a:r>
            <a:endParaRPr/>
          </a:p>
        </p:txBody>
      </p:sp>
      <p:sp>
        <p:nvSpPr>
          <p:cNvPr id="617" name="Google Shape;617;p78"/>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9"/>
          <p:cNvSpPr txBox="1">
            <a:spLocks noGrp="1"/>
          </p:cNvSpPr>
          <p:nvPr>
            <p:ph type="title"/>
          </p:nvPr>
        </p:nvSpPr>
        <p:spPr>
          <a:xfrm>
            <a:off x="114175" y="131700"/>
            <a:ext cx="33630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Tableau Dashboard</a:t>
            </a:r>
            <a:endParaRPr sz="2900"/>
          </a:p>
        </p:txBody>
      </p:sp>
      <p:sp>
        <p:nvSpPr>
          <p:cNvPr id="623" name="Google Shape;623;p79"/>
          <p:cNvSpPr txBox="1">
            <a:spLocks noGrp="1"/>
          </p:cNvSpPr>
          <p:nvPr>
            <p:ph type="subTitle" idx="4294967295"/>
          </p:nvPr>
        </p:nvSpPr>
        <p:spPr>
          <a:xfrm>
            <a:off x="5433350" y="660075"/>
            <a:ext cx="3585300" cy="4010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This dashboard segments total and average weekly sales across days and months, and shows the average CPI relative to average weekly sales to identify if there is a relationship between the two variables. </a:t>
            </a:r>
            <a:endParaRPr sz="1500">
              <a:solidFill>
                <a:schemeClr val="dk1"/>
              </a:solidFill>
            </a:endParaRPr>
          </a:p>
          <a:p>
            <a:pPr marL="457200" lvl="0" indent="-323850" algn="l" rtl="0">
              <a:spcBef>
                <a:spcPts val="1000"/>
              </a:spcBef>
              <a:spcAft>
                <a:spcPts val="1000"/>
              </a:spcAft>
              <a:buClr>
                <a:schemeClr val="dk1"/>
              </a:buClr>
              <a:buSzPts val="1500"/>
              <a:buChar char="●"/>
            </a:pPr>
            <a:r>
              <a:rPr lang="en" sz="1500">
                <a:solidFill>
                  <a:schemeClr val="dk1"/>
                </a:solidFill>
              </a:rPr>
              <a:t>We applied filters the 3 different years (2010, 2011, and 2012) for the line graphs, depicting total weekly sales by day and month.</a:t>
            </a:r>
            <a:endParaRPr sz="1500">
              <a:solidFill>
                <a:schemeClr val="dk1"/>
              </a:solidFill>
            </a:endParaRPr>
          </a:p>
        </p:txBody>
      </p:sp>
      <p:pic>
        <p:nvPicPr>
          <p:cNvPr id="624" name="Google Shape;624;p79"/>
          <p:cNvPicPr preferRelativeResize="0"/>
          <p:nvPr/>
        </p:nvPicPr>
        <p:blipFill>
          <a:blip r:embed="rId3">
            <a:alphaModFix/>
          </a:blip>
          <a:stretch>
            <a:fillRect/>
          </a:stretch>
        </p:blipFill>
        <p:spPr>
          <a:xfrm>
            <a:off x="221900" y="660075"/>
            <a:ext cx="5211450" cy="41691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0"/>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630" name="Google Shape;630;p80"/>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07</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1"/>
          <p:cNvSpPr txBox="1">
            <a:spLocks noGrp="1"/>
          </p:cNvSpPr>
          <p:nvPr>
            <p:ph type="subTitle" idx="4294967295"/>
          </p:nvPr>
        </p:nvSpPr>
        <p:spPr>
          <a:xfrm>
            <a:off x="418500" y="457725"/>
            <a:ext cx="38379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Conclusion #1</a:t>
            </a:r>
            <a:endParaRPr sz="1300" b="1"/>
          </a:p>
          <a:p>
            <a:pPr marL="0" lvl="0" indent="0" algn="l" rtl="0">
              <a:spcBef>
                <a:spcPts val="1200"/>
              </a:spcBef>
              <a:spcAft>
                <a:spcPts val="1200"/>
              </a:spcAft>
              <a:buNone/>
            </a:pPr>
            <a:r>
              <a:rPr lang="en" sz="1100"/>
              <a:t>Weekly sales for Thanksgiving (last week of November) and Christmas weeks (last week of December) are above the upper control limit, due to increased gift-giving and purchases during the holiday season.</a:t>
            </a:r>
            <a:endParaRPr sz="1100"/>
          </a:p>
        </p:txBody>
      </p:sp>
      <p:sp>
        <p:nvSpPr>
          <p:cNvPr id="636" name="Google Shape;636;p81"/>
          <p:cNvSpPr txBox="1">
            <a:spLocks noGrp="1"/>
          </p:cNvSpPr>
          <p:nvPr>
            <p:ph type="subTitle" idx="4294967295"/>
          </p:nvPr>
        </p:nvSpPr>
        <p:spPr>
          <a:xfrm>
            <a:off x="4424650" y="2015700"/>
            <a:ext cx="46704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Conclusion #4</a:t>
            </a:r>
            <a:endParaRPr sz="1300" b="1"/>
          </a:p>
          <a:p>
            <a:pPr marL="0" lvl="0" indent="0" algn="l" rtl="0">
              <a:spcBef>
                <a:spcPts val="1200"/>
              </a:spcBef>
              <a:spcAft>
                <a:spcPts val="0"/>
              </a:spcAft>
              <a:buNone/>
            </a:pPr>
            <a:r>
              <a:rPr lang="en" sz="1100"/>
              <a:t>Total weekly sales never dipped below the lower specification limit indicating this Walmart store never having a “bad” week over the 3 years of data. </a:t>
            </a:r>
            <a:endParaRPr sz="1100"/>
          </a:p>
          <a:p>
            <a:pPr marL="0" lvl="0" indent="0" algn="l" rtl="0">
              <a:spcBef>
                <a:spcPts val="1200"/>
              </a:spcBef>
              <a:spcAft>
                <a:spcPts val="1200"/>
              </a:spcAft>
              <a:buNone/>
            </a:pPr>
            <a:endParaRPr sz="1300"/>
          </a:p>
        </p:txBody>
      </p:sp>
      <p:sp>
        <p:nvSpPr>
          <p:cNvPr id="637" name="Google Shape;637;p81"/>
          <p:cNvSpPr txBox="1">
            <a:spLocks noGrp="1"/>
          </p:cNvSpPr>
          <p:nvPr>
            <p:ph type="subTitle" idx="4294967295"/>
          </p:nvPr>
        </p:nvSpPr>
        <p:spPr>
          <a:xfrm>
            <a:off x="4424650" y="405775"/>
            <a:ext cx="4303500" cy="17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Conclusion #2</a:t>
            </a:r>
            <a:endParaRPr sz="1300" b="1"/>
          </a:p>
          <a:p>
            <a:pPr marL="0" lvl="0" indent="0" algn="l" rtl="0">
              <a:spcBef>
                <a:spcPts val="1200"/>
              </a:spcBef>
              <a:spcAft>
                <a:spcPts val="0"/>
              </a:spcAft>
              <a:buNone/>
            </a:pPr>
            <a:r>
              <a:rPr lang="en" sz="1100"/>
              <a:t>Average weekly sales shows that there is a spike in sales between October and December, most likely due to the holiday seasons. However, this is not reflected in the total weekly sales because timing of consumer purchases may vary.</a:t>
            </a:r>
            <a:endParaRPr sz="1100"/>
          </a:p>
          <a:p>
            <a:pPr marL="0" lvl="0" indent="0" algn="l" rtl="0">
              <a:spcBef>
                <a:spcPts val="1200"/>
              </a:spcBef>
              <a:spcAft>
                <a:spcPts val="0"/>
              </a:spcAft>
              <a:buNone/>
            </a:pPr>
            <a:endParaRPr sz="1300" b="1"/>
          </a:p>
          <a:p>
            <a:pPr marL="0" lvl="0" indent="0" algn="l" rtl="0">
              <a:spcBef>
                <a:spcPts val="1200"/>
              </a:spcBef>
              <a:spcAft>
                <a:spcPts val="1200"/>
              </a:spcAft>
              <a:buNone/>
            </a:pPr>
            <a:r>
              <a:rPr lang="en" sz="1300"/>
              <a:t> </a:t>
            </a:r>
            <a:endParaRPr sz="1300"/>
          </a:p>
        </p:txBody>
      </p:sp>
      <p:sp>
        <p:nvSpPr>
          <p:cNvPr id="638" name="Google Shape;638;p81"/>
          <p:cNvSpPr txBox="1">
            <a:spLocks noGrp="1"/>
          </p:cNvSpPr>
          <p:nvPr>
            <p:ph type="subTitle" idx="4294967295"/>
          </p:nvPr>
        </p:nvSpPr>
        <p:spPr>
          <a:xfrm>
            <a:off x="418500" y="3207000"/>
            <a:ext cx="3959700" cy="11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Conclusion #5 </a:t>
            </a:r>
            <a:endParaRPr sz="1300" b="1"/>
          </a:p>
          <a:p>
            <a:pPr marL="0" lvl="0" indent="0" algn="l" rtl="0">
              <a:spcBef>
                <a:spcPts val="1200"/>
              </a:spcBef>
              <a:spcAft>
                <a:spcPts val="1200"/>
              </a:spcAft>
              <a:buNone/>
            </a:pPr>
            <a:r>
              <a:rPr lang="en" sz="1100"/>
              <a:t>The weekly sales for 2011 and 2012 after the year-high figure in the last week of December dips significantly the following week, which is the first week of January, most likely because shoppers are trying to save.</a:t>
            </a:r>
            <a:endParaRPr sz="1100"/>
          </a:p>
        </p:txBody>
      </p:sp>
      <p:sp>
        <p:nvSpPr>
          <p:cNvPr id="639" name="Google Shape;639;p81"/>
          <p:cNvSpPr txBox="1">
            <a:spLocks noGrp="1"/>
          </p:cNvSpPr>
          <p:nvPr>
            <p:ph type="subTitle" idx="4294967295"/>
          </p:nvPr>
        </p:nvSpPr>
        <p:spPr>
          <a:xfrm>
            <a:off x="418500" y="2015700"/>
            <a:ext cx="3585300" cy="11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Conclusion #3 </a:t>
            </a:r>
            <a:endParaRPr sz="1300" b="1"/>
          </a:p>
          <a:p>
            <a:pPr marL="0" lvl="0" indent="0" algn="l" rtl="0">
              <a:spcBef>
                <a:spcPts val="1200"/>
              </a:spcBef>
              <a:spcAft>
                <a:spcPts val="1200"/>
              </a:spcAft>
              <a:buNone/>
            </a:pPr>
            <a:r>
              <a:rPr lang="en" sz="1100"/>
              <a:t>Average sales follow a bi-weekly pay schedule as evidenced by the increases and decreases in weekly sales around Day 14 and 28 respectively. </a:t>
            </a:r>
            <a:endParaRPr sz="1100"/>
          </a:p>
        </p:txBody>
      </p:sp>
      <p:sp>
        <p:nvSpPr>
          <p:cNvPr id="640" name="Google Shape;640;p81"/>
          <p:cNvSpPr txBox="1">
            <a:spLocks noGrp="1"/>
          </p:cNvSpPr>
          <p:nvPr>
            <p:ph type="subTitle" idx="4294967295"/>
          </p:nvPr>
        </p:nvSpPr>
        <p:spPr>
          <a:xfrm>
            <a:off x="4424650" y="3207000"/>
            <a:ext cx="4670400" cy="13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Conclusion #6</a:t>
            </a:r>
            <a:endParaRPr sz="1300" b="1"/>
          </a:p>
          <a:p>
            <a:pPr marL="0" lvl="0" indent="0" algn="l" rtl="0">
              <a:spcBef>
                <a:spcPts val="1200"/>
              </a:spcBef>
              <a:spcAft>
                <a:spcPts val="0"/>
              </a:spcAft>
              <a:buNone/>
            </a:pPr>
            <a:r>
              <a:rPr lang="en" sz="1100"/>
              <a:t>Total sales by day exhibits a cyclical or periodic trend as there are 4 evenly distributed troughs over 30 days, on day 7, 14, 21, and 28 respectively. This exemplifies that sales are down on the ends of weeks, usually when people will get paid the next day.</a:t>
            </a:r>
            <a:endParaRPr sz="1100"/>
          </a:p>
          <a:p>
            <a:pPr marL="0" lvl="0" indent="0" algn="l" rtl="0">
              <a:spcBef>
                <a:spcPts val="1200"/>
              </a:spcBef>
              <a:spcAft>
                <a:spcPts val="1200"/>
              </a:spcAft>
              <a:buNone/>
            </a:pP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7"/>
          <p:cNvSpPr txBox="1">
            <a:spLocks noGrp="1"/>
          </p:cNvSpPr>
          <p:nvPr>
            <p:ph type="title"/>
          </p:nvPr>
        </p:nvSpPr>
        <p:spPr>
          <a:xfrm>
            <a:off x="1032125" y="20250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Goal</a:t>
            </a:r>
            <a:endParaRPr/>
          </a:p>
        </p:txBody>
      </p:sp>
      <p:sp>
        <p:nvSpPr>
          <p:cNvPr id="524" name="Google Shape;524;p67"/>
          <p:cNvSpPr txBox="1">
            <a:spLocks noGrp="1"/>
          </p:cNvSpPr>
          <p:nvPr>
            <p:ph type="title" idx="2"/>
          </p:nvPr>
        </p:nvSpPr>
        <p:spPr>
          <a:xfrm>
            <a:off x="3746550" y="9382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25" name="Google Shape;525;p67"/>
          <p:cNvSpPr txBox="1">
            <a:spLocks noGrp="1"/>
          </p:cNvSpPr>
          <p:nvPr>
            <p:ph type="title"/>
          </p:nvPr>
        </p:nvSpPr>
        <p:spPr>
          <a:xfrm>
            <a:off x="1130250" y="3098700"/>
            <a:ext cx="68835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i="1"/>
              <a:t>Forecasting future store sales by conducting time series analysis on historical weekly sales</a:t>
            </a:r>
            <a:endParaRPr sz="1600"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8"/>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Dependent Variable</a:t>
            </a:r>
            <a:endParaRPr/>
          </a:p>
        </p:txBody>
      </p:sp>
      <p:sp>
        <p:nvSpPr>
          <p:cNvPr id="531" name="Google Shape;531;p68"/>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532" name="Google Shape;532;p68"/>
          <p:cNvSpPr txBox="1">
            <a:spLocks noGrp="1"/>
          </p:cNvSpPr>
          <p:nvPr>
            <p:ph type="title"/>
          </p:nvPr>
        </p:nvSpPr>
        <p:spPr>
          <a:xfrm>
            <a:off x="1130250" y="32334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i="1"/>
              <a:t>Weekly Sales $ for 1 randomly selected Walmart Store</a:t>
            </a:r>
            <a:endParaRPr sz="1600"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9"/>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 - Walmart Data</a:t>
            </a:r>
            <a:endParaRPr/>
          </a:p>
        </p:txBody>
      </p:sp>
      <p:sp>
        <p:nvSpPr>
          <p:cNvPr id="538" name="Google Shape;538;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0"/>
          <p:cNvSpPr txBox="1">
            <a:spLocks noGrp="1"/>
          </p:cNvSpPr>
          <p:nvPr>
            <p:ph type="title"/>
          </p:nvPr>
        </p:nvSpPr>
        <p:spPr>
          <a:xfrm>
            <a:off x="713225" y="2164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 Kaggle</a:t>
            </a:r>
            <a:endParaRPr/>
          </a:p>
        </p:txBody>
      </p:sp>
      <p:pic>
        <p:nvPicPr>
          <p:cNvPr id="544" name="Google Shape;544;p70"/>
          <p:cNvPicPr preferRelativeResize="0"/>
          <p:nvPr/>
        </p:nvPicPr>
        <p:blipFill rotWithShape="1">
          <a:blip r:embed="rId3">
            <a:alphaModFix/>
          </a:blip>
          <a:srcRect r="20773"/>
          <a:stretch/>
        </p:blipFill>
        <p:spPr>
          <a:xfrm>
            <a:off x="229175" y="865900"/>
            <a:ext cx="4994330" cy="3887726"/>
          </a:xfrm>
          <a:prstGeom prst="rect">
            <a:avLst/>
          </a:prstGeom>
          <a:noFill/>
          <a:ln>
            <a:noFill/>
          </a:ln>
        </p:spPr>
      </p:pic>
      <p:sp>
        <p:nvSpPr>
          <p:cNvPr id="545" name="Google Shape;545;p70"/>
          <p:cNvSpPr txBox="1">
            <a:spLocks noGrp="1"/>
          </p:cNvSpPr>
          <p:nvPr>
            <p:ph type="subTitle" idx="4294967295"/>
          </p:nvPr>
        </p:nvSpPr>
        <p:spPr>
          <a:xfrm>
            <a:off x="5223500" y="827500"/>
            <a:ext cx="3847200" cy="39645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u="sng">
                <a:solidFill>
                  <a:schemeClr val="hlink"/>
                </a:solidFill>
                <a:hlinkClick r:id="rId4"/>
              </a:rPr>
              <a:t>https://www.kaggle.com/datasets/yasserh/walmart-dataset/dat</a:t>
            </a:r>
            <a:r>
              <a:rPr lang="en" sz="1700" u="sng">
                <a:solidFill>
                  <a:schemeClr val="hlink"/>
                </a:solidFill>
                <a:hlinkClick r:id="rId4"/>
              </a:rPr>
              <a:t>a</a:t>
            </a:r>
            <a:endParaRPr sz="1700"/>
          </a:p>
          <a:p>
            <a:pPr marL="457200" lvl="0" indent="-336550" algn="l" rtl="0">
              <a:spcBef>
                <a:spcPts val="1000"/>
              </a:spcBef>
              <a:spcAft>
                <a:spcPts val="0"/>
              </a:spcAft>
              <a:buSzPts val="1700"/>
              <a:buChar char="●"/>
            </a:pPr>
            <a:r>
              <a:rPr lang="en" sz="1700"/>
              <a:t>Our complete dataset contains weekly sales for 45 Walmart stores for the year of 2010 to 2012.</a:t>
            </a:r>
            <a:endParaRPr sz="1700"/>
          </a:p>
          <a:p>
            <a:pPr marL="457200" lvl="0" indent="-336550" algn="l" rtl="0">
              <a:spcBef>
                <a:spcPts val="1000"/>
              </a:spcBef>
              <a:spcAft>
                <a:spcPts val="1000"/>
              </a:spcAft>
              <a:buSzPts val="1700"/>
              <a:buChar char="●"/>
            </a:pPr>
            <a:r>
              <a:rPr lang="en" sz="1700"/>
              <a:t>We chose to only focus on Store 1 for our time series analysis.</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1"/>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Control Chart - Excel</a:t>
            </a:r>
            <a:endParaRPr/>
          </a:p>
        </p:txBody>
      </p:sp>
      <p:sp>
        <p:nvSpPr>
          <p:cNvPr id="551" name="Google Shape;551;p71"/>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2"/>
          <p:cNvSpPr txBox="1">
            <a:spLocks noGrp="1"/>
          </p:cNvSpPr>
          <p:nvPr>
            <p:ph type="title"/>
          </p:nvPr>
        </p:nvSpPr>
        <p:spPr>
          <a:xfrm>
            <a:off x="713225" y="2164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Chart in Excel</a:t>
            </a:r>
            <a:endParaRPr/>
          </a:p>
        </p:txBody>
      </p:sp>
      <p:pic>
        <p:nvPicPr>
          <p:cNvPr id="557" name="Google Shape;557;p72"/>
          <p:cNvPicPr preferRelativeResize="0"/>
          <p:nvPr/>
        </p:nvPicPr>
        <p:blipFill>
          <a:blip r:embed="rId3">
            <a:alphaModFix/>
          </a:blip>
          <a:stretch>
            <a:fillRect/>
          </a:stretch>
        </p:blipFill>
        <p:spPr>
          <a:xfrm>
            <a:off x="214175" y="789125"/>
            <a:ext cx="5895702" cy="4049573"/>
          </a:xfrm>
          <a:prstGeom prst="rect">
            <a:avLst/>
          </a:prstGeom>
          <a:noFill/>
          <a:ln>
            <a:noFill/>
          </a:ln>
        </p:spPr>
      </p:pic>
      <p:sp>
        <p:nvSpPr>
          <p:cNvPr id="558" name="Google Shape;558;p72"/>
          <p:cNvSpPr txBox="1">
            <a:spLocks noGrp="1"/>
          </p:cNvSpPr>
          <p:nvPr>
            <p:ph type="subTitle" idx="4294967295"/>
          </p:nvPr>
        </p:nvSpPr>
        <p:spPr>
          <a:xfrm>
            <a:off x="6026725" y="724800"/>
            <a:ext cx="2980500" cy="40497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100"/>
              <a:t>Our control chart breaks both the upper and lower control limits on multiple instances - by which could be the cause of holiday spending as seen by the huge spikes in December 2010 and December 2011.</a:t>
            </a:r>
            <a:endParaRPr sz="1100"/>
          </a:p>
          <a:p>
            <a:pPr marL="457200" lvl="0" indent="-298450" algn="l" rtl="0">
              <a:lnSpc>
                <a:spcPct val="115000"/>
              </a:lnSpc>
              <a:spcBef>
                <a:spcPts val="1000"/>
              </a:spcBef>
              <a:spcAft>
                <a:spcPts val="1000"/>
              </a:spcAft>
              <a:buSzPts val="1100"/>
              <a:buChar char="●"/>
            </a:pPr>
            <a:r>
              <a:rPr lang="en" sz="1100"/>
              <a:t>Therefore, our control chart is out of control at several instances, when they break the upper limit and upper specification limit, and when they break below the lower limit. We note that the lower limit was broken only twice by a slim margin and therefore we conclude that </a:t>
            </a:r>
            <a:r>
              <a:rPr lang="en" sz="1100">
                <a:solidFill>
                  <a:schemeClr val="dk1"/>
                </a:solidFill>
              </a:rPr>
              <a:t>there have not been instances where the store underperformed too poorly.</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3"/>
          <p:cNvSpPr txBox="1">
            <a:spLocks noGrp="1"/>
          </p:cNvSpPr>
          <p:nvPr>
            <p:ph type="title"/>
          </p:nvPr>
        </p:nvSpPr>
        <p:spPr>
          <a:xfrm>
            <a:off x="408425" y="2164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Chart in Excel</a:t>
            </a:r>
            <a:endParaRPr/>
          </a:p>
        </p:txBody>
      </p:sp>
      <p:sp>
        <p:nvSpPr>
          <p:cNvPr id="564" name="Google Shape;564;p73"/>
          <p:cNvSpPr txBox="1">
            <a:spLocks noGrp="1"/>
          </p:cNvSpPr>
          <p:nvPr>
            <p:ph type="subTitle" idx="4294967295"/>
          </p:nvPr>
        </p:nvSpPr>
        <p:spPr>
          <a:xfrm>
            <a:off x="5092325" y="789125"/>
            <a:ext cx="3847200" cy="39645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sz="1400"/>
              <a:t>We calculated the control limits by adding the mean and multiplying 1.5 times the standard deviation.</a:t>
            </a:r>
            <a:endParaRPr sz="1400"/>
          </a:p>
          <a:p>
            <a:pPr marL="457200" lvl="0" indent="-317500" algn="l" rtl="0">
              <a:lnSpc>
                <a:spcPct val="115000"/>
              </a:lnSpc>
              <a:spcBef>
                <a:spcPts val="1000"/>
              </a:spcBef>
              <a:spcAft>
                <a:spcPts val="0"/>
              </a:spcAft>
              <a:buSzPts val="1400"/>
              <a:buChar char="●"/>
            </a:pPr>
            <a:r>
              <a:rPr lang="en" sz="1400"/>
              <a:t>We agreed to set the upper specification limit to $2,000,000 and lower specification limit to $1,200,000.</a:t>
            </a:r>
            <a:endParaRPr sz="1400"/>
          </a:p>
          <a:p>
            <a:pPr marL="457200" lvl="0" indent="-317500" algn="l" rtl="0">
              <a:lnSpc>
                <a:spcPct val="115000"/>
              </a:lnSpc>
              <a:spcBef>
                <a:spcPts val="1000"/>
              </a:spcBef>
              <a:spcAft>
                <a:spcPts val="1000"/>
              </a:spcAft>
              <a:buSzPts val="1400"/>
              <a:buChar char="●"/>
            </a:pPr>
            <a:r>
              <a:rPr lang="en" sz="1400"/>
              <a:t>This is based on historical sales and business objective of both maximizing profit and minimizing losses. Given that the dataset contains spending behavior after an economic recession.</a:t>
            </a:r>
            <a:endParaRPr sz="1400"/>
          </a:p>
        </p:txBody>
      </p:sp>
      <p:pic>
        <p:nvPicPr>
          <p:cNvPr id="565" name="Google Shape;565;p73"/>
          <p:cNvPicPr preferRelativeResize="0"/>
          <p:nvPr/>
        </p:nvPicPr>
        <p:blipFill>
          <a:blip r:embed="rId3">
            <a:alphaModFix/>
          </a:blip>
          <a:stretch>
            <a:fillRect/>
          </a:stretch>
        </p:blipFill>
        <p:spPr>
          <a:xfrm>
            <a:off x="152400" y="791463"/>
            <a:ext cx="4787523" cy="39598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4"/>
          <p:cNvSpPr txBox="1">
            <a:spLocks noGrp="1"/>
          </p:cNvSpPr>
          <p:nvPr>
            <p:ph type="title"/>
          </p:nvPr>
        </p:nvSpPr>
        <p:spPr>
          <a:xfrm>
            <a:off x="1049175" y="2366275"/>
            <a:ext cx="68835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Control Chart - SAS STUDIO</a:t>
            </a:r>
            <a:endParaRPr/>
          </a:p>
        </p:txBody>
      </p:sp>
      <p:sp>
        <p:nvSpPr>
          <p:cNvPr id="571" name="Google Shape;571;p74"/>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659</Words>
  <Application>Microsoft Macintosh PowerPoint</Application>
  <PresentationFormat>On-screen Show (16:9)</PresentationFormat>
  <Paragraphs>51</Paragraphs>
  <Slides>16</Slides>
  <Notes>16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Mako</vt:lpstr>
      <vt:lpstr>Josefin Sans</vt:lpstr>
      <vt:lpstr>Russo One</vt:lpstr>
      <vt:lpstr>Vidaloka</vt:lpstr>
      <vt:lpstr>Merriweather Light</vt:lpstr>
      <vt:lpstr>Lato</vt:lpstr>
      <vt:lpstr>Crimson Text</vt:lpstr>
      <vt:lpstr>Open Sans</vt:lpstr>
      <vt:lpstr>Arial</vt:lpstr>
      <vt:lpstr>Open Sans SemiBold</vt:lpstr>
      <vt:lpstr>Montserrat</vt:lpstr>
      <vt:lpstr>Simple Light</vt:lpstr>
      <vt:lpstr>Minimalist Business Slides XL by Slidesgo</vt:lpstr>
      <vt:lpstr>Forecasting Future Walmart Sales Using Time Series Analysis</vt:lpstr>
      <vt:lpstr>Business Goal</vt:lpstr>
      <vt:lpstr>Dependent Variable</vt:lpstr>
      <vt:lpstr>Dataset - Walmart Data</vt:lpstr>
      <vt:lpstr>Dataset - Kaggle</vt:lpstr>
      <vt:lpstr>Control Chart - Excel</vt:lpstr>
      <vt:lpstr>Control Chart in Excel</vt:lpstr>
      <vt:lpstr>Control Chart in Excel</vt:lpstr>
      <vt:lpstr>Control Chart - SAS STUDIO</vt:lpstr>
      <vt:lpstr>Control Chart in SAS </vt:lpstr>
      <vt:lpstr>Control Chart in SAS </vt:lpstr>
      <vt:lpstr>Control Chart in SAS </vt:lpstr>
      <vt:lpstr>Tableau Results</vt:lpstr>
      <vt:lpstr>Tableau Dashboard</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Kasiman, Matthew</cp:lastModifiedBy>
  <cp:revision>2</cp:revision>
  <dcterms:modified xsi:type="dcterms:W3CDTF">2024-10-03T20:25:45Z</dcterms:modified>
</cp:coreProperties>
</file>